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256" r:id="rId2"/>
    <p:sldId id="305" r:id="rId3"/>
    <p:sldId id="309" r:id="rId4"/>
    <p:sldId id="326" r:id="rId5"/>
    <p:sldId id="328" r:id="rId6"/>
    <p:sldId id="329" r:id="rId7"/>
    <p:sldId id="330" r:id="rId8"/>
    <p:sldId id="311" r:id="rId9"/>
    <p:sldId id="286" r:id="rId10"/>
  </p:sldIdLst>
  <p:sldSz cx="9144000" cy="5143500" type="screen16x9"/>
  <p:notesSz cx="6858000" cy="9144000"/>
  <p:embeddedFontLst>
    <p:embeddedFont>
      <p:font typeface="Katibeh" panose="020B0600000101010101" charset="-78"/>
      <p:regular r:id="rId12"/>
    </p:embeddedFont>
    <p:embeddedFont>
      <p:font typeface="Roboto" panose="02000000000000000000" pitchFamily="2" charset="0"/>
      <p:regular r:id="rId13"/>
      <p:bold r:id="rId14"/>
      <p:italic r:id="rId15"/>
      <p:boldItalic r:id="rId16"/>
    </p:embeddedFont>
    <p:embeddedFont>
      <p:font typeface="한컴 말랑말랑 Bold" panose="020F0803000000000000" pitchFamily="50" charset="-127"/>
      <p:bold r:id="rId17"/>
    </p:embeddedFont>
    <p:embeddedFont>
      <p:font typeface="한컴 말랑말랑 Regular" panose="020F0303000000000000" pitchFamily="50" charset="-127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00C"/>
    <a:srgbClr val="D3B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082DCC-0F6A-429F-8EB6-BF75F04CE81B}">
  <a:tblStyle styleId="{50082DCC-0F6A-429F-8EB6-BF75F04CE8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47931E-7616-452D-8843-37AE4BC238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40ff1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40ff1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6042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40ff1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40ff1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012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cdd91b8c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7cdd91b8c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8124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cbfe6883c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cbfe6883c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8919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cdd91b8c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7cdd91b8c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4151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7cdd91b8cc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7cdd91b8cc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85347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6d940ff1c5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6d940ff1c5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6807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7cdf15f4c4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7cdf15f4c4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36575" y="1593050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13000" y="3352000"/>
            <a:ext cx="3438000" cy="6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1"/>
          </p:nvPr>
        </p:nvSpPr>
        <p:spPr>
          <a:xfrm>
            <a:off x="721200" y="1667125"/>
            <a:ext cx="7701600" cy="29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/>
          <p:nvPr/>
        </p:nvSpPr>
        <p:spPr>
          <a:xfrm rot="10800000">
            <a:off x="5089986" y="3877094"/>
            <a:ext cx="4054017" cy="1266406"/>
          </a:xfrm>
          <a:custGeom>
            <a:avLst/>
            <a:gdLst/>
            <a:ahLst/>
            <a:cxnLst/>
            <a:rect l="l" t="t" r="r" b="b"/>
            <a:pathLst>
              <a:path w="413043" h="127341" extrusionOk="0">
                <a:moveTo>
                  <a:pt x="1" y="1"/>
                </a:moveTo>
                <a:lnTo>
                  <a:pt x="1" y="126479"/>
                </a:lnTo>
                <a:cubicBezTo>
                  <a:pt x="1" y="126479"/>
                  <a:pt x="6956" y="127341"/>
                  <a:pt x="17498" y="127341"/>
                </a:cubicBezTo>
                <a:cubicBezTo>
                  <a:pt x="34252" y="127341"/>
                  <a:pt x="60067" y="125164"/>
                  <a:pt x="81426" y="113894"/>
                </a:cubicBezTo>
                <a:cubicBezTo>
                  <a:pt x="116199" y="95504"/>
                  <a:pt x="105621" y="74293"/>
                  <a:pt x="148124" y="66563"/>
                </a:cubicBezTo>
                <a:cubicBezTo>
                  <a:pt x="190654" y="58832"/>
                  <a:pt x="246285" y="64610"/>
                  <a:pt x="269259" y="43372"/>
                </a:cubicBezTo>
                <a:cubicBezTo>
                  <a:pt x="292206" y="22107"/>
                  <a:pt x="373388" y="24982"/>
                  <a:pt x="387926" y="17252"/>
                </a:cubicBezTo>
                <a:cubicBezTo>
                  <a:pt x="402438" y="9521"/>
                  <a:pt x="413043" y="1"/>
                  <a:pt x="413043" y="1"/>
                </a:cubicBezTo>
                <a:close/>
              </a:path>
            </a:pathLst>
          </a:custGeom>
          <a:solidFill>
            <a:srgbClr val="D5D4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0"/>
          <p:cNvGrpSpPr/>
          <p:nvPr/>
        </p:nvGrpSpPr>
        <p:grpSpPr>
          <a:xfrm rot="-2113659">
            <a:off x="162338" y="238115"/>
            <a:ext cx="1129092" cy="955837"/>
            <a:chOff x="2948475" y="1943850"/>
            <a:chExt cx="1472175" cy="1246275"/>
          </a:xfrm>
        </p:grpSpPr>
        <p:sp>
          <p:nvSpPr>
            <p:cNvPr id="143" name="Google Shape;143;p20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20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body" idx="1"/>
          </p:nvPr>
        </p:nvSpPr>
        <p:spPr>
          <a:xfrm>
            <a:off x="721200" y="1389600"/>
            <a:ext cx="7751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7"/>
          <p:cNvGrpSpPr/>
          <p:nvPr/>
        </p:nvGrpSpPr>
        <p:grpSpPr>
          <a:xfrm rot="-2113659">
            <a:off x="4035026" y="289565"/>
            <a:ext cx="1129092" cy="955837"/>
            <a:chOff x="2948475" y="1943850"/>
            <a:chExt cx="1472175" cy="1246275"/>
          </a:xfrm>
        </p:grpSpPr>
        <p:sp>
          <p:nvSpPr>
            <p:cNvPr id="127" name="Google Shape;127;p17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97930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Thank you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/>
          <p:nvPr/>
        </p:nvSpPr>
        <p:spPr>
          <a:xfrm flipH="1">
            <a:off x="0" y="4400"/>
            <a:ext cx="53883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31"/>
          <p:cNvSpPr txBox="1">
            <a:spLocks noGrp="1"/>
          </p:cNvSpPr>
          <p:nvPr>
            <p:ph type="ctrTitle"/>
          </p:nvPr>
        </p:nvSpPr>
        <p:spPr>
          <a:xfrm>
            <a:off x="831175" y="890950"/>
            <a:ext cx="3510000" cy="12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27006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200" y="1296100"/>
            <a:ext cx="7701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●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Roboto"/>
              <a:buChar char="○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200"/>
              <a:buFont typeface="Roboto"/>
              <a:buChar char="■"/>
              <a:defRPr sz="12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6" r:id="rId3"/>
    <p:sldLayoutId id="2147483668" r:id="rId4"/>
    <p:sldLayoutId id="2147483669" r:id="rId5"/>
    <p:sldLayoutId id="2147483672" r:id="rId6"/>
    <p:sldLayoutId id="2147483680" r:id="rId7"/>
    <p:sldLayoutId id="214748368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>
            <a:spLocks noGrp="1"/>
          </p:cNvSpPr>
          <p:nvPr>
            <p:ph type="ctrTitle"/>
          </p:nvPr>
        </p:nvSpPr>
        <p:spPr>
          <a:xfrm>
            <a:off x="636586" y="1799699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고양이 없는</a:t>
            </a:r>
            <a:br>
              <a:rPr lang="en-US" altLang="ko-KR" sz="32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</a:br>
            <a:r>
              <a:rPr lang="ko-KR" altLang="en-US" sz="32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고양이 팀</a:t>
            </a:r>
            <a:endParaRPr sz="3200" dirty="0"/>
          </a:p>
        </p:txBody>
      </p:sp>
      <p:sp>
        <p:nvSpPr>
          <p:cNvPr id="240" name="Google Shape;240;p34"/>
          <p:cNvSpPr txBox="1">
            <a:spLocks noGrp="1"/>
          </p:cNvSpPr>
          <p:nvPr>
            <p:ph type="subTitle" idx="1"/>
          </p:nvPr>
        </p:nvSpPr>
        <p:spPr>
          <a:xfrm>
            <a:off x="1113000" y="3355000"/>
            <a:ext cx="34338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We don't have cats, but somehow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We are making an automated cat toilet</a:t>
            </a:r>
            <a:endParaRPr sz="1400" dirty="0"/>
          </a:p>
        </p:txBody>
      </p:sp>
      <p:sp>
        <p:nvSpPr>
          <p:cNvPr id="241" name="Google Shape;241;p34"/>
          <p:cNvSpPr/>
          <p:nvPr/>
        </p:nvSpPr>
        <p:spPr>
          <a:xfrm>
            <a:off x="2057371" y="1032849"/>
            <a:ext cx="1450916" cy="1218297"/>
          </a:xfrm>
          <a:custGeom>
            <a:avLst/>
            <a:gdLst/>
            <a:ahLst/>
            <a:cxnLst/>
            <a:rect l="l" t="t" r="r" b="b"/>
            <a:pathLst>
              <a:path w="210889" h="177078" extrusionOk="0">
                <a:moveTo>
                  <a:pt x="133614" y="0"/>
                </a:moveTo>
                <a:cubicBezTo>
                  <a:pt x="125500" y="0"/>
                  <a:pt x="118145" y="1920"/>
                  <a:pt x="112321" y="4779"/>
                </a:cubicBezTo>
                <a:cubicBezTo>
                  <a:pt x="95639" y="12943"/>
                  <a:pt x="84247" y="30357"/>
                  <a:pt x="49285" y="44081"/>
                </a:cubicBezTo>
                <a:cubicBezTo>
                  <a:pt x="14349" y="57806"/>
                  <a:pt x="1" y="113491"/>
                  <a:pt x="39927" y="138364"/>
                </a:cubicBezTo>
                <a:cubicBezTo>
                  <a:pt x="70105" y="157172"/>
                  <a:pt x="93134" y="177078"/>
                  <a:pt x="121954" y="177078"/>
                </a:cubicBezTo>
                <a:cubicBezTo>
                  <a:pt x="131288" y="177078"/>
                  <a:pt x="141230" y="174989"/>
                  <a:pt x="152220" y="170099"/>
                </a:cubicBezTo>
                <a:cubicBezTo>
                  <a:pt x="197164" y="150136"/>
                  <a:pt x="210889" y="69659"/>
                  <a:pt x="186559" y="32852"/>
                </a:cubicBezTo>
                <a:cubicBezTo>
                  <a:pt x="170174" y="8111"/>
                  <a:pt x="150291" y="0"/>
                  <a:pt x="1336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ctrTitle"/>
          </p:nvPr>
        </p:nvSpPr>
        <p:spPr>
          <a:xfrm>
            <a:off x="2235136" y="1359212"/>
            <a:ext cx="1189500" cy="6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CWCT</a:t>
            </a:r>
            <a:endParaRPr sz="24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body" idx="1"/>
          </p:nvPr>
        </p:nvSpPr>
        <p:spPr>
          <a:xfrm>
            <a:off x="721200" y="1389600"/>
            <a:ext cx="7751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합판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sz="1800" dirty="0" err="1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우드락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등으로 실물 크기 제작 해보면서 아이디어 구체화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저번주의 피드백 사항</a:t>
            </a:r>
            <a:endParaRPr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86812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body" idx="1"/>
          </p:nvPr>
        </p:nvSpPr>
        <p:spPr>
          <a:xfrm>
            <a:off x="721200" y="1389600"/>
            <a:ext cx="7751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모델링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 err="1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배변통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추가 프린팅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자료 조사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추가 부품조사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(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탈취기기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센서 컨버터 등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팀 전체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실물 크기 모델 제작 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지난 주 진행사항</a:t>
            </a:r>
            <a:endParaRPr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5051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17;p40">
            <a:extLst>
              <a:ext uri="{FF2B5EF4-FFF2-40B4-BE49-F238E27FC236}">
                <a16:creationId xmlns:a16="http://schemas.microsoft.com/office/drawing/2014/main" id="{4AD80304-A95C-9595-0497-594F9C721B94}"/>
              </a:ext>
            </a:extLst>
          </p:cNvPr>
          <p:cNvSpPr txBox="1">
            <a:spLocks/>
          </p:cNvSpPr>
          <p:nvPr/>
        </p:nvSpPr>
        <p:spPr>
          <a:xfrm>
            <a:off x="973493" y="753418"/>
            <a:ext cx="4025672" cy="65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pPr algn="l"/>
            <a:r>
              <a:rPr lang="ko-KR" altLang="en-US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정확한 치수</a:t>
            </a:r>
            <a:r>
              <a:rPr lang="en-US" altLang="ko-KR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(mm)</a:t>
            </a:r>
            <a:endParaRPr lang="ko-KR" altLang="en-US" dirty="0"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grpSp>
        <p:nvGrpSpPr>
          <p:cNvPr id="9" name="Google Shape;268;p36">
            <a:extLst>
              <a:ext uri="{FF2B5EF4-FFF2-40B4-BE49-F238E27FC236}">
                <a16:creationId xmlns:a16="http://schemas.microsoft.com/office/drawing/2014/main" id="{AAB30247-5AA1-8412-4B1F-4AD37A6E5EE9}"/>
              </a:ext>
            </a:extLst>
          </p:cNvPr>
          <p:cNvGrpSpPr/>
          <p:nvPr/>
        </p:nvGrpSpPr>
        <p:grpSpPr>
          <a:xfrm>
            <a:off x="528021" y="763428"/>
            <a:ext cx="445472" cy="354675"/>
            <a:chOff x="2948475" y="1943850"/>
            <a:chExt cx="1472175" cy="1246275"/>
          </a:xfrm>
        </p:grpSpPr>
        <p:sp>
          <p:nvSpPr>
            <p:cNvPr id="10" name="Google Shape;269;p36">
              <a:extLst>
                <a:ext uri="{FF2B5EF4-FFF2-40B4-BE49-F238E27FC236}">
                  <a16:creationId xmlns:a16="http://schemas.microsoft.com/office/drawing/2014/main" id="{A50DDAEA-968F-BD97-E5ED-17E3E0819BB4}"/>
                </a:ext>
              </a:extLst>
            </p:cNvPr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270;p36">
              <a:extLst>
                <a:ext uri="{FF2B5EF4-FFF2-40B4-BE49-F238E27FC236}">
                  <a16:creationId xmlns:a16="http://schemas.microsoft.com/office/drawing/2014/main" id="{E6647F5E-FB55-C267-05AB-901F698AAF24}"/>
                </a:ext>
              </a:extLst>
            </p:cNvPr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1;p36">
              <a:extLst>
                <a:ext uri="{FF2B5EF4-FFF2-40B4-BE49-F238E27FC236}">
                  <a16:creationId xmlns:a16="http://schemas.microsoft.com/office/drawing/2014/main" id="{D443A306-5E97-B2F2-FD13-1AD53935E979}"/>
                </a:ext>
              </a:extLst>
            </p:cNvPr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2;p36">
              <a:extLst>
                <a:ext uri="{FF2B5EF4-FFF2-40B4-BE49-F238E27FC236}">
                  <a16:creationId xmlns:a16="http://schemas.microsoft.com/office/drawing/2014/main" id="{7A7A0168-9B91-0EC7-8B20-FAA132B16A9B}"/>
                </a:ext>
              </a:extLst>
            </p:cNvPr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3;p36">
              <a:extLst>
                <a:ext uri="{FF2B5EF4-FFF2-40B4-BE49-F238E27FC236}">
                  <a16:creationId xmlns:a16="http://schemas.microsoft.com/office/drawing/2014/main" id="{4C845599-4417-9A6B-CD5A-4CA588F5E18A}"/>
                </a:ext>
              </a:extLst>
            </p:cNvPr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8AD2324D-0D2C-8D3A-6FD3-B7C6AD9CED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882611" y="1313837"/>
            <a:ext cx="2075175" cy="27669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36CA152-B8C6-AF57-9AED-7C094805F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3812177" y="1381211"/>
            <a:ext cx="1926290" cy="256838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740D24-0C83-0742-43FA-4D7CB75E9E83}"/>
              </a:ext>
            </a:extLst>
          </p:cNvPr>
          <p:cNvSpPr txBox="1"/>
          <p:nvPr/>
        </p:nvSpPr>
        <p:spPr>
          <a:xfrm>
            <a:off x="1564817" y="4163874"/>
            <a:ext cx="10421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본체 치수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AFCA0F-B2D0-F028-71ED-CE2F20B26443}"/>
              </a:ext>
            </a:extLst>
          </p:cNvPr>
          <p:cNvSpPr txBox="1"/>
          <p:nvPr/>
        </p:nvSpPr>
        <p:spPr>
          <a:xfrm>
            <a:off x="4174449" y="4163872"/>
            <a:ext cx="1201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모래통</a:t>
            </a:r>
            <a:r>
              <a:rPr lang="ko-KR" altLang="en-US" dirty="0"/>
              <a:t> 치수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4D2878E-9BF7-3464-D82C-8BFB8D057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5378" y="1702259"/>
            <a:ext cx="2360257" cy="188717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5A3E775-891C-EA10-BB97-02159693902E}"/>
              </a:ext>
            </a:extLst>
          </p:cNvPr>
          <p:cNvSpPr txBox="1"/>
          <p:nvPr/>
        </p:nvSpPr>
        <p:spPr>
          <a:xfrm>
            <a:off x="6864113" y="4163873"/>
            <a:ext cx="12017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배변통</a:t>
            </a:r>
            <a:r>
              <a:rPr lang="ko-KR" altLang="en-US" dirty="0"/>
              <a:t> 치수</a:t>
            </a:r>
          </a:p>
        </p:txBody>
      </p:sp>
    </p:spTree>
    <p:extLst>
      <p:ext uri="{BB962C8B-B14F-4D97-AF65-F5344CB8AC3E}">
        <p14:creationId xmlns:p14="http://schemas.microsoft.com/office/powerpoint/2010/main" val="2170626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실측 모델 부분 진행</a:t>
            </a:r>
            <a:endParaRPr dirty="0"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pic>
        <p:nvPicPr>
          <p:cNvPr id="4" name="그림 3" descr="건물, 바닥이(가) 표시된 사진&#10;&#10;자동 생성된 설명">
            <a:extLst>
              <a:ext uri="{FF2B5EF4-FFF2-40B4-BE49-F238E27FC236}">
                <a16:creationId xmlns:a16="http://schemas.microsoft.com/office/drawing/2014/main" id="{381A3139-733E-8B9C-5AA4-68DB8DF84E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218" y="1267200"/>
            <a:ext cx="1878206" cy="140865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1991A02-6A11-E0CC-36EC-EFF965CC6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1455805" y="2963247"/>
            <a:ext cx="1853031" cy="1616877"/>
          </a:xfrm>
          <a:prstGeom prst="rect">
            <a:avLst/>
          </a:prstGeom>
        </p:spPr>
      </p:pic>
      <p:pic>
        <p:nvPicPr>
          <p:cNvPr id="8" name="그림 7" descr="바닥, 실내, 상자, 작업대이(가) 표시된 사진&#10;&#10;자동 생성된 설명">
            <a:extLst>
              <a:ext uri="{FF2B5EF4-FFF2-40B4-BE49-F238E27FC236}">
                <a16:creationId xmlns:a16="http://schemas.microsoft.com/office/drawing/2014/main" id="{04C7CE04-22E1-DE16-9C6F-BB06C7E97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417" y="1382281"/>
            <a:ext cx="4222558" cy="316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86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68;p36">
            <a:extLst>
              <a:ext uri="{FF2B5EF4-FFF2-40B4-BE49-F238E27FC236}">
                <a16:creationId xmlns:a16="http://schemas.microsoft.com/office/drawing/2014/main" id="{AAB30247-5AA1-8412-4B1F-4AD37A6E5EE9}"/>
              </a:ext>
            </a:extLst>
          </p:cNvPr>
          <p:cNvGrpSpPr/>
          <p:nvPr/>
        </p:nvGrpSpPr>
        <p:grpSpPr>
          <a:xfrm>
            <a:off x="528021" y="763428"/>
            <a:ext cx="445472" cy="354675"/>
            <a:chOff x="2948475" y="1943850"/>
            <a:chExt cx="1472175" cy="1246275"/>
          </a:xfrm>
        </p:grpSpPr>
        <p:sp>
          <p:nvSpPr>
            <p:cNvPr id="10" name="Google Shape;269;p36">
              <a:extLst>
                <a:ext uri="{FF2B5EF4-FFF2-40B4-BE49-F238E27FC236}">
                  <a16:creationId xmlns:a16="http://schemas.microsoft.com/office/drawing/2014/main" id="{A50DDAEA-968F-BD97-E5ED-17E3E0819BB4}"/>
                </a:ext>
              </a:extLst>
            </p:cNvPr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270;p36">
              <a:extLst>
                <a:ext uri="{FF2B5EF4-FFF2-40B4-BE49-F238E27FC236}">
                  <a16:creationId xmlns:a16="http://schemas.microsoft.com/office/drawing/2014/main" id="{E6647F5E-FB55-C267-05AB-901F698AAF24}"/>
                </a:ext>
              </a:extLst>
            </p:cNvPr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1;p36">
              <a:extLst>
                <a:ext uri="{FF2B5EF4-FFF2-40B4-BE49-F238E27FC236}">
                  <a16:creationId xmlns:a16="http://schemas.microsoft.com/office/drawing/2014/main" id="{D443A306-5E97-B2F2-FD13-1AD53935E979}"/>
                </a:ext>
              </a:extLst>
            </p:cNvPr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2;p36">
              <a:extLst>
                <a:ext uri="{FF2B5EF4-FFF2-40B4-BE49-F238E27FC236}">
                  <a16:creationId xmlns:a16="http://schemas.microsoft.com/office/drawing/2014/main" id="{7A7A0168-9B91-0EC7-8B20-FAA132B16A9B}"/>
                </a:ext>
              </a:extLst>
            </p:cNvPr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3;p36">
              <a:extLst>
                <a:ext uri="{FF2B5EF4-FFF2-40B4-BE49-F238E27FC236}">
                  <a16:creationId xmlns:a16="http://schemas.microsoft.com/office/drawing/2014/main" id="{4C845599-4417-9A6B-CD5A-4CA588F5E18A}"/>
                </a:ext>
              </a:extLst>
            </p:cNvPr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317;p40">
            <a:extLst>
              <a:ext uri="{FF2B5EF4-FFF2-40B4-BE49-F238E27FC236}">
                <a16:creationId xmlns:a16="http://schemas.microsoft.com/office/drawing/2014/main" id="{4DAE455F-D12C-9217-137C-A292E94D683A}"/>
              </a:ext>
            </a:extLst>
          </p:cNvPr>
          <p:cNvSpPr txBox="1">
            <a:spLocks/>
          </p:cNvSpPr>
          <p:nvPr/>
        </p:nvSpPr>
        <p:spPr>
          <a:xfrm>
            <a:off x="973493" y="753418"/>
            <a:ext cx="4025672" cy="65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pPr algn="l"/>
            <a:r>
              <a:rPr lang="ko-KR" altLang="en-US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추가 프린팅 작업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429CE7-95B6-B1F0-4623-85F6F0B4A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057243" y="1914453"/>
            <a:ext cx="3029513" cy="227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958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268;p36">
            <a:extLst>
              <a:ext uri="{FF2B5EF4-FFF2-40B4-BE49-F238E27FC236}">
                <a16:creationId xmlns:a16="http://schemas.microsoft.com/office/drawing/2014/main" id="{AAB30247-5AA1-8412-4B1F-4AD37A6E5EE9}"/>
              </a:ext>
            </a:extLst>
          </p:cNvPr>
          <p:cNvGrpSpPr/>
          <p:nvPr/>
        </p:nvGrpSpPr>
        <p:grpSpPr>
          <a:xfrm>
            <a:off x="528021" y="763428"/>
            <a:ext cx="445472" cy="354675"/>
            <a:chOff x="2948475" y="1943850"/>
            <a:chExt cx="1472175" cy="1246275"/>
          </a:xfrm>
        </p:grpSpPr>
        <p:sp>
          <p:nvSpPr>
            <p:cNvPr id="10" name="Google Shape;269;p36">
              <a:extLst>
                <a:ext uri="{FF2B5EF4-FFF2-40B4-BE49-F238E27FC236}">
                  <a16:creationId xmlns:a16="http://schemas.microsoft.com/office/drawing/2014/main" id="{A50DDAEA-968F-BD97-E5ED-17E3E0819BB4}"/>
                </a:ext>
              </a:extLst>
            </p:cNvPr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270;p36">
              <a:extLst>
                <a:ext uri="{FF2B5EF4-FFF2-40B4-BE49-F238E27FC236}">
                  <a16:creationId xmlns:a16="http://schemas.microsoft.com/office/drawing/2014/main" id="{E6647F5E-FB55-C267-05AB-901F698AAF24}"/>
                </a:ext>
              </a:extLst>
            </p:cNvPr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71;p36">
              <a:extLst>
                <a:ext uri="{FF2B5EF4-FFF2-40B4-BE49-F238E27FC236}">
                  <a16:creationId xmlns:a16="http://schemas.microsoft.com/office/drawing/2014/main" id="{D443A306-5E97-B2F2-FD13-1AD53935E979}"/>
                </a:ext>
              </a:extLst>
            </p:cNvPr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72;p36">
              <a:extLst>
                <a:ext uri="{FF2B5EF4-FFF2-40B4-BE49-F238E27FC236}">
                  <a16:creationId xmlns:a16="http://schemas.microsoft.com/office/drawing/2014/main" id="{7A7A0168-9B91-0EC7-8B20-FAA132B16A9B}"/>
                </a:ext>
              </a:extLst>
            </p:cNvPr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73;p36">
              <a:extLst>
                <a:ext uri="{FF2B5EF4-FFF2-40B4-BE49-F238E27FC236}">
                  <a16:creationId xmlns:a16="http://schemas.microsoft.com/office/drawing/2014/main" id="{4C845599-4417-9A6B-CD5A-4CA588F5E18A}"/>
                </a:ext>
              </a:extLst>
            </p:cNvPr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317;p40">
            <a:extLst>
              <a:ext uri="{FF2B5EF4-FFF2-40B4-BE49-F238E27FC236}">
                <a16:creationId xmlns:a16="http://schemas.microsoft.com/office/drawing/2014/main" id="{4DAE455F-D12C-9217-137C-A292E94D683A}"/>
              </a:ext>
            </a:extLst>
          </p:cNvPr>
          <p:cNvSpPr txBox="1">
            <a:spLocks/>
          </p:cNvSpPr>
          <p:nvPr/>
        </p:nvSpPr>
        <p:spPr>
          <a:xfrm>
            <a:off x="973493" y="753418"/>
            <a:ext cx="4025672" cy="653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Katibeh"/>
              <a:buNone/>
              <a:defRPr sz="3600" b="0" i="0" u="none" strike="noStrike" cap="none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defRPr>
            </a:lvl9pPr>
          </a:lstStyle>
          <a:p>
            <a:pPr algn="l"/>
            <a:r>
              <a:rPr lang="ko-KR" altLang="en-US" dirty="0"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추가 부품조사</a:t>
            </a: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2F610BEB-5E37-B55F-A2B3-021E90825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493" y="1673036"/>
            <a:ext cx="3971697" cy="16013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EE56402-E423-EA1B-C99F-FD4C95269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6678" y="1673035"/>
            <a:ext cx="2233421" cy="160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10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5"/>
          <p:cNvSpPr txBox="1">
            <a:spLocks noGrp="1"/>
          </p:cNvSpPr>
          <p:nvPr>
            <p:ph type="body" idx="1"/>
          </p:nvPr>
        </p:nvSpPr>
        <p:spPr>
          <a:xfrm>
            <a:off x="721200" y="1389600"/>
            <a:ext cx="77514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모델링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기어 </a:t>
            </a:r>
            <a:r>
              <a:rPr lang="ko-KR" altLang="en-US" sz="1800" dirty="0" err="1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맞물리는거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시뮬레이션 확인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자료 조사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lcd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패널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sz="1800" dirty="0" err="1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부저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sz="1800" dirty="0" err="1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아두이노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기판 조사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문서화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매뉴얼 추가 작성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프로그램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lcd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표기 프로그램 알고리즘 조사</a:t>
            </a: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고안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팀 전체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r>
              <a:rPr lang="ko-KR" altLang="en-US" sz="1800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실측 모델 제작</a:t>
            </a:r>
            <a:endParaRPr lang="en-US" altLang="ko-KR" sz="1800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sp>
        <p:nvSpPr>
          <p:cNvPr id="248" name="Google Shape;248;p35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이번 주 진행예정사항</a:t>
            </a:r>
            <a:endParaRPr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1200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64"/>
          <p:cNvGrpSpPr/>
          <p:nvPr/>
        </p:nvGrpSpPr>
        <p:grpSpPr>
          <a:xfrm rot="2700000">
            <a:off x="2927411" y="867414"/>
            <a:ext cx="1189638" cy="1007092"/>
            <a:chOff x="2948475" y="1943850"/>
            <a:chExt cx="1472175" cy="1246275"/>
          </a:xfrm>
        </p:grpSpPr>
        <p:sp>
          <p:nvSpPr>
            <p:cNvPr id="724" name="Google Shape;724;p64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4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4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4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4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" name="Google Shape;729;p64"/>
          <p:cNvSpPr txBox="1">
            <a:spLocks noGrp="1"/>
          </p:cNvSpPr>
          <p:nvPr>
            <p:ph type="ctrTitle"/>
          </p:nvPr>
        </p:nvSpPr>
        <p:spPr>
          <a:xfrm>
            <a:off x="831175" y="890950"/>
            <a:ext cx="3510000" cy="124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30" name="Google Shape;730;p64"/>
          <p:cNvSpPr txBox="1"/>
          <p:nvPr/>
        </p:nvSpPr>
        <p:spPr>
          <a:xfrm>
            <a:off x="831175" y="1976600"/>
            <a:ext cx="2705100" cy="7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4"/>
                </a:solidFill>
                <a:latin typeface="Katibeh"/>
                <a:ea typeface="Katibeh"/>
                <a:cs typeface="Katibeh"/>
                <a:sym typeface="Katibeh"/>
              </a:rPr>
              <a:t>Do you have any questions?</a:t>
            </a:r>
            <a:endParaRPr sz="2400" dirty="0">
              <a:solidFill>
                <a:schemeClr val="accent4"/>
              </a:solidFill>
              <a:latin typeface="Katibeh"/>
              <a:ea typeface="Katibeh"/>
              <a:cs typeface="Katibeh"/>
              <a:sym typeface="Katibeh"/>
            </a:endParaRPr>
          </a:p>
        </p:txBody>
      </p:sp>
      <p:grpSp>
        <p:nvGrpSpPr>
          <p:cNvPr id="733" name="Google Shape;733;p64"/>
          <p:cNvGrpSpPr/>
          <p:nvPr/>
        </p:nvGrpSpPr>
        <p:grpSpPr>
          <a:xfrm rot="2700000">
            <a:off x="4253869" y="986293"/>
            <a:ext cx="745970" cy="631503"/>
            <a:chOff x="2948475" y="1943850"/>
            <a:chExt cx="1472175" cy="1246275"/>
          </a:xfrm>
        </p:grpSpPr>
        <p:sp>
          <p:nvSpPr>
            <p:cNvPr id="734" name="Google Shape;734;p64"/>
            <p:cNvSpPr/>
            <p:nvPr/>
          </p:nvSpPr>
          <p:spPr>
            <a:xfrm>
              <a:off x="3213600" y="2453350"/>
              <a:ext cx="942575" cy="736775"/>
            </a:xfrm>
            <a:custGeom>
              <a:avLst/>
              <a:gdLst/>
              <a:ahLst/>
              <a:cxnLst/>
              <a:rect l="l" t="t" r="r" b="b"/>
              <a:pathLst>
                <a:path w="37703" h="29471" extrusionOk="0">
                  <a:moveTo>
                    <a:pt x="18852" y="0"/>
                  </a:moveTo>
                  <a:cubicBezTo>
                    <a:pt x="18852" y="0"/>
                    <a:pt x="11420" y="163"/>
                    <a:pt x="9711" y="6564"/>
                  </a:cubicBezTo>
                  <a:cubicBezTo>
                    <a:pt x="8029" y="12938"/>
                    <a:pt x="1" y="10009"/>
                    <a:pt x="1" y="21130"/>
                  </a:cubicBezTo>
                  <a:cubicBezTo>
                    <a:pt x="1" y="26690"/>
                    <a:pt x="9426" y="29470"/>
                    <a:pt x="18852" y="29470"/>
                  </a:cubicBezTo>
                  <a:cubicBezTo>
                    <a:pt x="28277" y="29470"/>
                    <a:pt x="37703" y="26690"/>
                    <a:pt x="37703" y="21130"/>
                  </a:cubicBezTo>
                  <a:cubicBezTo>
                    <a:pt x="37703" y="10009"/>
                    <a:pt x="29647" y="12938"/>
                    <a:pt x="27965" y="6564"/>
                  </a:cubicBezTo>
                  <a:cubicBezTo>
                    <a:pt x="26256" y="163"/>
                    <a:pt x="18852" y="0"/>
                    <a:pt x="18852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4"/>
            <p:cNvSpPr/>
            <p:nvPr/>
          </p:nvSpPr>
          <p:spPr>
            <a:xfrm>
              <a:off x="2948475" y="2256100"/>
              <a:ext cx="397375" cy="440625"/>
            </a:xfrm>
            <a:custGeom>
              <a:avLst/>
              <a:gdLst/>
              <a:ahLst/>
              <a:cxnLst/>
              <a:rect l="l" t="t" r="r" b="b"/>
              <a:pathLst>
                <a:path w="15895" h="17625" extrusionOk="0">
                  <a:moveTo>
                    <a:pt x="6590" y="0"/>
                  </a:moveTo>
                  <a:cubicBezTo>
                    <a:pt x="6012" y="0"/>
                    <a:pt x="5439" y="96"/>
                    <a:pt x="4882" y="296"/>
                  </a:cubicBezTo>
                  <a:cubicBezTo>
                    <a:pt x="1438" y="1516"/>
                    <a:pt x="0" y="6344"/>
                    <a:pt x="1682" y="11064"/>
                  </a:cubicBezTo>
                  <a:cubicBezTo>
                    <a:pt x="3094" y="15004"/>
                    <a:pt x="6266" y="17625"/>
                    <a:pt x="9286" y="17625"/>
                  </a:cubicBezTo>
                  <a:cubicBezTo>
                    <a:pt x="9862" y="17625"/>
                    <a:pt x="10433" y="17529"/>
                    <a:pt x="10985" y="17329"/>
                  </a:cubicBezTo>
                  <a:cubicBezTo>
                    <a:pt x="14457" y="16109"/>
                    <a:pt x="15895" y="11281"/>
                    <a:pt x="14186" y="6588"/>
                  </a:cubicBezTo>
                  <a:cubicBezTo>
                    <a:pt x="12774" y="2625"/>
                    <a:pt x="9620" y="0"/>
                    <a:pt x="659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4"/>
            <p:cNvSpPr/>
            <p:nvPr/>
          </p:nvSpPr>
          <p:spPr>
            <a:xfrm>
              <a:off x="4021900" y="2256100"/>
              <a:ext cx="398750" cy="439700"/>
            </a:xfrm>
            <a:custGeom>
              <a:avLst/>
              <a:gdLst/>
              <a:ahLst/>
              <a:cxnLst/>
              <a:rect l="l" t="t" r="r" b="b"/>
              <a:pathLst>
                <a:path w="15950" h="17588" extrusionOk="0">
                  <a:moveTo>
                    <a:pt x="9370" y="1"/>
                  </a:moveTo>
                  <a:cubicBezTo>
                    <a:pt x="6365" y="1"/>
                    <a:pt x="3209" y="2573"/>
                    <a:pt x="1763" y="6480"/>
                  </a:cubicBezTo>
                  <a:cubicBezTo>
                    <a:pt x="0" y="11172"/>
                    <a:pt x="1384" y="16000"/>
                    <a:pt x="4828" y="17275"/>
                  </a:cubicBezTo>
                  <a:cubicBezTo>
                    <a:pt x="5400" y="17486"/>
                    <a:pt x="5992" y="17587"/>
                    <a:pt x="6590" y="17587"/>
                  </a:cubicBezTo>
                  <a:cubicBezTo>
                    <a:pt x="9600" y="17587"/>
                    <a:pt x="12765" y="15032"/>
                    <a:pt x="14213" y="11118"/>
                  </a:cubicBezTo>
                  <a:cubicBezTo>
                    <a:pt x="15949" y="6426"/>
                    <a:pt x="14566" y="1598"/>
                    <a:pt x="11148" y="323"/>
                  </a:cubicBezTo>
                  <a:cubicBezTo>
                    <a:pt x="10572" y="105"/>
                    <a:pt x="9974" y="1"/>
                    <a:pt x="9370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4"/>
            <p:cNvSpPr/>
            <p:nvPr/>
          </p:nvSpPr>
          <p:spPr>
            <a:xfrm>
              <a:off x="3280050" y="1943850"/>
              <a:ext cx="388575" cy="444650"/>
            </a:xfrm>
            <a:custGeom>
              <a:avLst/>
              <a:gdLst/>
              <a:ahLst/>
              <a:cxnLst/>
              <a:rect l="l" t="t" r="r" b="b"/>
              <a:pathLst>
                <a:path w="15543" h="17786" extrusionOk="0">
                  <a:moveTo>
                    <a:pt x="6636" y="1"/>
                  </a:moveTo>
                  <a:cubicBezTo>
                    <a:pt x="6166" y="1"/>
                    <a:pt x="5697" y="65"/>
                    <a:pt x="5236" y="200"/>
                  </a:cubicBezTo>
                  <a:cubicBezTo>
                    <a:pt x="1710" y="1231"/>
                    <a:pt x="1" y="5950"/>
                    <a:pt x="1384" y="10751"/>
                  </a:cubicBezTo>
                  <a:cubicBezTo>
                    <a:pt x="2586" y="14924"/>
                    <a:pt x="5756" y="17786"/>
                    <a:pt x="8881" y="17786"/>
                  </a:cubicBezTo>
                  <a:cubicBezTo>
                    <a:pt x="9351" y="17786"/>
                    <a:pt x="9820" y="17721"/>
                    <a:pt x="10281" y="17586"/>
                  </a:cubicBezTo>
                  <a:cubicBezTo>
                    <a:pt x="13807" y="16556"/>
                    <a:pt x="15543" y="11836"/>
                    <a:pt x="14159" y="7035"/>
                  </a:cubicBezTo>
                  <a:cubicBezTo>
                    <a:pt x="12933" y="2862"/>
                    <a:pt x="9760" y="1"/>
                    <a:pt x="6636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4"/>
            <p:cNvSpPr/>
            <p:nvPr/>
          </p:nvSpPr>
          <p:spPr>
            <a:xfrm>
              <a:off x="3687600" y="1944500"/>
              <a:ext cx="389250" cy="444050"/>
            </a:xfrm>
            <a:custGeom>
              <a:avLst/>
              <a:gdLst/>
              <a:ahLst/>
              <a:cxnLst/>
              <a:rect l="l" t="t" r="r" b="b"/>
              <a:pathLst>
                <a:path w="15570" h="17762" extrusionOk="0">
                  <a:moveTo>
                    <a:pt x="8934" y="0"/>
                  </a:moveTo>
                  <a:cubicBezTo>
                    <a:pt x="5824" y="0"/>
                    <a:pt x="2635" y="2840"/>
                    <a:pt x="1411" y="7009"/>
                  </a:cubicBezTo>
                  <a:cubicBezTo>
                    <a:pt x="0" y="11810"/>
                    <a:pt x="1709" y="16530"/>
                    <a:pt x="5235" y="17560"/>
                  </a:cubicBezTo>
                  <a:cubicBezTo>
                    <a:pt x="5699" y="17696"/>
                    <a:pt x="6171" y="17761"/>
                    <a:pt x="6644" y="17761"/>
                  </a:cubicBezTo>
                  <a:cubicBezTo>
                    <a:pt x="9766" y="17761"/>
                    <a:pt x="12934" y="14922"/>
                    <a:pt x="14159" y="10752"/>
                  </a:cubicBezTo>
                  <a:cubicBezTo>
                    <a:pt x="15569" y="5951"/>
                    <a:pt x="13860" y="1232"/>
                    <a:pt x="10334" y="201"/>
                  </a:cubicBezTo>
                  <a:cubicBezTo>
                    <a:pt x="9874" y="66"/>
                    <a:pt x="9405" y="0"/>
                    <a:pt x="8934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" name="Google Shape;739;p64"/>
          <p:cNvSpPr/>
          <p:nvPr/>
        </p:nvSpPr>
        <p:spPr>
          <a:xfrm rot="10800000">
            <a:off x="-135" y="-93"/>
            <a:ext cx="2187686" cy="894520"/>
          </a:xfrm>
          <a:custGeom>
            <a:avLst/>
            <a:gdLst/>
            <a:ahLst/>
            <a:cxnLst/>
            <a:rect l="l" t="t" r="r" b="b"/>
            <a:pathLst>
              <a:path w="237986" h="98407" extrusionOk="0">
                <a:moveTo>
                  <a:pt x="190282" y="1"/>
                </a:moveTo>
                <a:cubicBezTo>
                  <a:pt x="163697" y="1"/>
                  <a:pt x="129765" y="2539"/>
                  <a:pt x="98623" y="12452"/>
                </a:cubicBezTo>
                <a:cubicBezTo>
                  <a:pt x="34828" y="32767"/>
                  <a:pt x="1" y="98407"/>
                  <a:pt x="1" y="98407"/>
                </a:cubicBezTo>
                <a:lnTo>
                  <a:pt x="237986" y="98407"/>
                </a:lnTo>
                <a:lnTo>
                  <a:pt x="237986" y="2796"/>
                </a:lnTo>
                <a:cubicBezTo>
                  <a:pt x="237986" y="2796"/>
                  <a:pt x="218179" y="1"/>
                  <a:pt x="19028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te Cats by Slidesgo">
  <a:themeElements>
    <a:clrScheme name="Simple Light">
      <a:dk1>
        <a:srgbClr val="202231"/>
      </a:dk1>
      <a:lt1>
        <a:srgbClr val="FFFFFF"/>
      </a:lt1>
      <a:dk2>
        <a:srgbClr val="454857"/>
      </a:dk2>
      <a:lt2>
        <a:srgbClr val="EEEEEE"/>
      </a:lt2>
      <a:accent1>
        <a:srgbClr val="E9E6E4"/>
      </a:accent1>
      <a:accent2>
        <a:srgbClr val="D0C2BA"/>
      </a:accent2>
      <a:accent3>
        <a:srgbClr val="B0A59F"/>
      </a:accent3>
      <a:accent4>
        <a:srgbClr val="604A40"/>
      </a:accent4>
      <a:accent5>
        <a:srgbClr val="FDC695"/>
      </a:accent5>
      <a:accent6>
        <a:srgbClr val="C07E5A"/>
      </a:accent6>
      <a:hlink>
        <a:srgbClr val="3C37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127</Words>
  <Application>Microsoft Office PowerPoint</Application>
  <PresentationFormat>화면 슬라이드 쇼(16:9)</PresentationFormat>
  <Paragraphs>35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한컴 말랑말랑 Regular</vt:lpstr>
      <vt:lpstr>Arial</vt:lpstr>
      <vt:lpstr>Katibeh</vt:lpstr>
      <vt:lpstr>한컴 말랑말랑 Bold</vt:lpstr>
      <vt:lpstr>Roboto</vt:lpstr>
      <vt:lpstr>Cute Cats by Slidesgo</vt:lpstr>
      <vt:lpstr>고양이 없는 고양이 팀</vt:lpstr>
      <vt:lpstr>저번주의 피드백 사항</vt:lpstr>
      <vt:lpstr>지난 주 진행사항</vt:lpstr>
      <vt:lpstr>PowerPoint 프레젠테이션</vt:lpstr>
      <vt:lpstr>실측 모델 부분 진행</vt:lpstr>
      <vt:lpstr>PowerPoint 프레젠테이션</vt:lpstr>
      <vt:lpstr>PowerPoint 프레젠테이션</vt:lpstr>
      <vt:lpstr>이번 주 진행예정사항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고양이 없는 고양이 팀</dc:title>
  <dc:creator>HP</dc:creator>
  <cp:lastModifiedBy>이재욱</cp:lastModifiedBy>
  <cp:revision>16</cp:revision>
  <dcterms:modified xsi:type="dcterms:W3CDTF">2022-06-20T03:48:56Z</dcterms:modified>
</cp:coreProperties>
</file>